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aleway-regular.fntdata"/><Relationship Id="rId14" Type="http://schemas.openxmlformats.org/officeDocument/2006/relationships/slide" Target="slides/slide8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anzuckerberg.com/eoss/proposals/bioconductor-sustaining-a-worldwide-community-of-genome-data-scientists/" TargetMode="External"/><Relationship Id="rId3" Type="http://schemas.openxmlformats.org/officeDocument/2006/relationships/hyperlink" Target="https://chanzuckerberg.com/eoss/proposals/bioconductor-high-quality-training-and-support-for-a-worldwide-community/" TargetMode="External"/><Relationship Id="rId4" Type="http://schemas.openxmlformats.org/officeDocument/2006/relationships/hyperlink" Target="https://chanzuckerberg.com/eoss/proposals/advancing-an-inclusive-culture-in-the-scientific-python-ecosystem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6caa1f448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6caa1f448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caa1f4484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6caa1f4484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(Info on slide) What is Bioconductor - all these things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6caa1f448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6caa1f448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that include over 2,000 software packages including over 200 packages to analyze single cell genomics data, Annotation packages, </a:t>
            </a:r>
            <a:r>
              <a:rPr b="1" lang="en">
                <a:solidFill>
                  <a:schemeClr val="dk1"/>
                </a:solidFill>
              </a:rPr>
              <a:t>Data packages and packages that bridge R and Python. </a:t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caa1f4484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caa1f4484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more details on What is Bioconductor see this YouTube video by Lori Shepherd from the Bioconductor Asia conference in Japan in December.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6caa1f4484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6caa1f4484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have a large active global community of users and developers with over 970,000 distinct downloads this year.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Download </a:t>
            </a:r>
            <a:r>
              <a:rPr lang="en">
                <a:solidFill>
                  <a:schemeClr val="dk1"/>
                </a:solidFill>
              </a:rPr>
              <a:t>nos. from: </a:t>
            </a:r>
            <a:r>
              <a:rPr lang="en">
                <a:solidFill>
                  <a:schemeClr val="dk1"/>
                </a:solidFill>
              </a:rPr>
              <a:t>http://bioconductor.org/packages/stats/bioc/BiocGenerics/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6ce3001fd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16ce3001f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There is a Community advisory board made up of members from all over the world that advise on how the project can support the global Bioconductor community.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6ce3001fd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6ce3001fd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Bioconductor has growing connections with Python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Bioconductor packages like Basilisk allow us to leverage Python’s strengths in fields such as machine learning and image analysis.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Python can leverage Bioconductor’s strengths in statistical packages for biology data analysis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DEI projects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Bioconductor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https://chanzuckerberg.com/eoss/proposals/bioconductor-sustaining-a-worldwide-community-of-genome-data-scientists/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https://chanzuckerberg.com/eoss/proposals/bioconductor-high-quality-training-and-support-for-a-worldwide-community/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Python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https://chanzuckerberg.com/eoss/proposals/advancing-an-inclusive-culture-in-the-scientific-python-ecosystem/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ce3001fd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ce3001fd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" name="Google Shape;8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" name="Google Shape;8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hyperlink" Target="https://bit.ly/intro-bioc" TargetMode="Externa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395525" y="-76200"/>
            <a:ext cx="25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Slides: </a:t>
            </a:r>
            <a:r>
              <a:rPr lang="en" u="sng">
                <a:solidFill>
                  <a:schemeClr val="hlink"/>
                </a:solidFill>
                <a:hlinkClick r:id="rId1"/>
              </a:rPr>
              <a:t>https://bit.ly/intro-bioc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FFFFF"/>
            </a:gs>
            <a:gs pos="80000">
              <a:srgbClr val="D9D9D9"/>
            </a:gs>
            <a:gs pos="93000">
              <a:srgbClr val="C6C6C6"/>
            </a:gs>
            <a:gs pos="100000">
              <a:srgbClr val="B3B3B3"/>
            </a:gs>
          </a:gsLst>
          <a:lin ang="16200038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it.ly/WhatisBioconductor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33.png"/><Relationship Id="rId13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40.png"/><Relationship Id="rId15" Type="http://schemas.openxmlformats.org/officeDocument/2006/relationships/image" Target="../media/image15.png"/><Relationship Id="rId14" Type="http://schemas.openxmlformats.org/officeDocument/2006/relationships/image" Target="../media/image23.png"/><Relationship Id="rId16" Type="http://schemas.openxmlformats.org/officeDocument/2006/relationships/image" Target="../media/image38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40" Type="http://schemas.openxmlformats.org/officeDocument/2006/relationships/hyperlink" Target="https://www.huber.embl.de/people/mike-smith/" TargetMode="External"/><Relationship Id="rId42" Type="http://schemas.openxmlformats.org/officeDocument/2006/relationships/hyperlink" Target="https://www.utu.fi/en/people/leo-lahti" TargetMode="External"/><Relationship Id="rId41" Type="http://schemas.openxmlformats.org/officeDocument/2006/relationships/image" Target="../media/image42.png"/><Relationship Id="rId44" Type="http://schemas.openxmlformats.org/officeDocument/2006/relationships/image" Target="../media/image47.png"/><Relationship Id="rId43" Type="http://schemas.openxmlformats.org/officeDocument/2006/relationships/image" Target="../media/image48.jpg"/><Relationship Id="rId46" Type="http://schemas.openxmlformats.org/officeDocument/2006/relationships/image" Target="../media/image53.jpg"/><Relationship Id="rId45" Type="http://schemas.openxmlformats.org/officeDocument/2006/relationships/image" Target="../media/image45.jp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9.png"/><Relationship Id="rId48" Type="http://schemas.openxmlformats.org/officeDocument/2006/relationships/image" Target="../media/image57.png"/><Relationship Id="rId47" Type="http://schemas.openxmlformats.org/officeDocument/2006/relationships/image" Target="../media/image51.png"/><Relationship Id="rId49" Type="http://schemas.openxmlformats.org/officeDocument/2006/relationships/image" Target="../media/image55.png"/><Relationship Id="rId5" Type="http://schemas.openxmlformats.org/officeDocument/2006/relationships/hyperlink" Target="https://de.linkedin.com/in/yagoub-a-i-adam-59ab13192" TargetMode="External"/><Relationship Id="rId6" Type="http://schemas.openxmlformats.org/officeDocument/2006/relationships/image" Target="../media/image26.jpg"/><Relationship Id="rId7" Type="http://schemas.openxmlformats.org/officeDocument/2006/relationships/hyperlink" Target="https://www.wehi.edu.au/people/matthew-ritchie" TargetMode="External"/><Relationship Id="rId8" Type="http://schemas.openxmlformats.org/officeDocument/2006/relationships/hyperlink" Target="https://www.linkedin.com/in/xueyidong/" TargetMode="External"/><Relationship Id="rId31" Type="http://schemas.openxmlformats.org/officeDocument/2006/relationships/image" Target="../media/image31.png"/><Relationship Id="rId30" Type="http://schemas.openxmlformats.org/officeDocument/2006/relationships/hyperlink" Target="https://med.stanford.edu/profiles/susan-holmes" TargetMode="External"/><Relationship Id="rId33" Type="http://schemas.openxmlformats.org/officeDocument/2006/relationships/image" Target="../media/image32.png"/><Relationship Id="rId32" Type="http://schemas.openxmlformats.org/officeDocument/2006/relationships/image" Target="../media/image41.png"/><Relationship Id="rId35" Type="http://schemas.openxmlformats.org/officeDocument/2006/relationships/hyperlink" Target="https://www.rdm.ox.ac.uk/people/kevin-rue-albrecht" TargetMode="External"/><Relationship Id="rId34" Type="http://schemas.openxmlformats.org/officeDocument/2006/relationships/image" Target="../media/image43.png"/><Relationship Id="rId37" Type="http://schemas.openxmlformats.org/officeDocument/2006/relationships/image" Target="../media/image44.jpg"/><Relationship Id="rId36" Type="http://schemas.openxmlformats.org/officeDocument/2006/relationships/hyperlink" Target="https://www.rdm.ox.ac.uk/people/kevin-rue-albrecht" TargetMode="External"/><Relationship Id="rId39" Type="http://schemas.openxmlformats.org/officeDocument/2006/relationships/hyperlink" Target="https://www.huber.embl.de/people/mike-smith/" TargetMode="External"/><Relationship Id="rId38" Type="http://schemas.openxmlformats.org/officeDocument/2006/relationships/image" Target="../media/image49.png"/><Relationship Id="rId62" Type="http://schemas.openxmlformats.org/officeDocument/2006/relationships/hyperlink" Target="https://scholar.google.com/citations?user=44vQTS4AAAAJ&amp;hl=en" TargetMode="External"/><Relationship Id="rId61" Type="http://schemas.openxmlformats.org/officeDocument/2006/relationships/image" Target="../media/image64.png"/><Relationship Id="rId20" Type="http://schemas.openxmlformats.org/officeDocument/2006/relationships/image" Target="../media/image25.png"/><Relationship Id="rId22" Type="http://schemas.openxmlformats.org/officeDocument/2006/relationships/hyperlink" Target="https://www.dcassol.com/" TargetMode="External"/><Relationship Id="rId21" Type="http://schemas.openxmlformats.org/officeDocument/2006/relationships/image" Target="../media/image28.png"/><Relationship Id="rId24" Type="http://schemas.openxmlformats.org/officeDocument/2006/relationships/hyperlink" Target="https://www.linkedin.com/in/nicoleortogero/" TargetMode="External"/><Relationship Id="rId23" Type="http://schemas.openxmlformats.org/officeDocument/2006/relationships/hyperlink" Target="https://www.dcassol.com/" TargetMode="External"/><Relationship Id="rId60" Type="http://schemas.openxmlformats.org/officeDocument/2006/relationships/image" Target="../media/image66.png"/><Relationship Id="rId26" Type="http://schemas.openxmlformats.org/officeDocument/2006/relationships/image" Target="../media/image37.jpg"/><Relationship Id="rId25" Type="http://schemas.openxmlformats.org/officeDocument/2006/relationships/image" Target="../media/image39.png"/><Relationship Id="rId28" Type="http://schemas.openxmlformats.org/officeDocument/2006/relationships/image" Target="../media/image35.png"/><Relationship Id="rId27" Type="http://schemas.openxmlformats.org/officeDocument/2006/relationships/hyperlink" Target="https://github.com/kozo2" TargetMode="External"/><Relationship Id="rId29" Type="http://schemas.openxmlformats.org/officeDocument/2006/relationships/image" Target="../media/image36.jpg"/><Relationship Id="rId51" Type="http://schemas.openxmlformats.org/officeDocument/2006/relationships/hyperlink" Target="https://jravilab.github.io/" TargetMode="External"/><Relationship Id="rId50" Type="http://schemas.openxmlformats.org/officeDocument/2006/relationships/image" Target="../media/image65.png"/><Relationship Id="rId53" Type="http://schemas.openxmlformats.org/officeDocument/2006/relationships/image" Target="../media/image56.png"/><Relationship Id="rId52" Type="http://schemas.openxmlformats.org/officeDocument/2006/relationships/image" Target="../media/image62.png"/><Relationship Id="rId11" Type="http://schemas.openxmlformats.org/officeDocument/2006/relationships/hyperlink" Target="https://scholar.google.com/citations?user=ypGqJkEAAAAJ" TargetMode="External"/><Relationship Id="rId55" Type="http://schemas.openxmlformats.org/officeDocument/2006/relationships/hyperlink" Target="http://www.eurac.edu/en/research/health/biomed/staff/Pages/staffdetails.aspx?persId=34084" TargetMode="External"/><Relationship Id="rId10" Type="http://schemas.openxmlformats.org/officeDocument/2006/relationships/hyperlink" Target="http://lcolladotor.github.io/" TargetMode="External"/><Relationship Id="rId54" Type="http://schemas.openxmlformats.org/officeDocument/2006/relationships/image" Target="../media/image61.jpg"/><Relationship Id="rId13" Type="http://schemas.openxmlformats.org/officeDocument/2006/relationships/image" Target="../media/image34.png"/><Relationship Id="rId57" Type="http://schemas.openxmlformats.org/officeDocument/2006/relationships/image" Target="../media/image63.png"/><Relationship Id="rId12" Type="http://schemas.openxmlformats.org/officeDocument/2006/relationships/hyperlink" Target="https://scholar.google.com/citations?user=ypGqJkEAAAAJ" TargetMode="External"/><Relationship Id="rId56" Type="http://schemas.openxmlformats.org/officeDocument/2006/relationships/hyperlink" Target="http://www.eurac.edu/en/research/health/biomed/staff/Pages/staffdetails.aspx?persId=34084" TargetMode="External"/><Relationship Id="rId15" Type="http://schemas.openxmlformats.org/officeDocument/2006/relationships/hyperlink" Target="https://commons.wikimedia.org/wiki/File:BlankMap-World-162E.svg" TargetMode="External"/><Relationship Id="rId59" Type="http://schemas.openxmlformats.org/officeDocument/2006/relationships/image" Target="../media/image58.png"/><Relationship Id="rId14" Type="http://schemas.openxmlformats.org/officeDocument/2006/relationships/hyperlink" Target="https://www.hsph.harvard.edu/aedin-culhane/" TargetMode="External"/><Relationship Id="rId58" Type="http://schemas.openxmlformats.org/officeDocument/2006/relationships/image" Target="../media/image59.jpg"/><Relationship Id="rId17" Type="http://schemas.openxmlformats.org/officeDocument/2006/relationships/hyperlink" Target="https://www.linkedin.com/in/lori-shepherd-b49993172" TargetMode="External"/><Relationship Id="rId16" Type="http://schemas.openxmlformats.org/officeDocument/2006/relationships/image" Target="../media/image27.png"/><Relationship Id="rId19" Type="http://schemas.openxmlformats.org/officeDocument/2006/relationships/image" Target="../media/image24.png"/><Relationship Id="rId18" Type="http://schemas.openxmlformats.org/officeDocument/2006/relationships/hyperlink" Target="https://www.linkedin.com/in/lori-shepherd-b4999317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s://bioconductor.org/packages/devel/bioc/vignettes/basilisk/inst/doc/motivation.html" TargetMode="External"/><Relationship Id="rId5" Type="http://schemas.openxmlformats.org/officeDocument/2006/relationships/hyperlink" Target="https://willfondrie.com/2022/01/how-to-use-r-packages-in-python/" TargetMode="External"/><Relationship Id="rId6" Type="http://schemas.openxmlformats.org/officeDocument/2006/relationships/hyperlink" Target="https://yescure.bioconductor.org/" TargetMode="External"/><Relationship Id="rId7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bioc-community.herokuapp.com/" TargetMode="External"/><Relationship Id="rId4" Type="http://schemas.openxmlformats.org/officeDocument/2006/relationships/hyperlink" Target="https://bit.ly/bioc-oct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ctrTitle"/>
          </p:nvPr>
        </p:nvSpPr>
        <p:spPr>
          <a:xfrm>
            <a:off x="311700" y="452550"/>
            <a:ext cx="8520600" cy="12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rgbClr val="20124D"/>
                </a:solidFill>
              </a:rPr>
              <a:t>What is Bioconductor ?</a:t>
            </a:r>
            <a:endParaRPr sz="6300">
              <a:solidFill>
                <a:srgbClr val="20124D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" name="Google Shape;102;p25"/>
          <p:cNvSpPr txBox="1"/>
          <p:nvPr/>
        </p:nvSpPr>
        <p:spPr>
          <a:xfrm>
            <a:off x="2444400" y="3573500"/>
            <a:ext cx="42552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Maria Doyle, PhD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PyLadies Dublin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October 18th, 2022</a:t>
            </a:r>
            <a:endParaRPr sz="1900"/>
          </a:p>
        </p:txBody>
      </p:sp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035" y="1858526"/>
            <a:ext cx="1408140" cy="163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/>
        </p:nvSpPr>
        <p:spPr>
          <a:xfrm>
            <a:off x="5946750" y="4692150"/>
            <a:ext cx="31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adapted from Aedin Culhane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30125" y="179648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Bioinformatics &amp; Genomics Software Repository</a:t>
            </a:r>
            <a:endParaRPr sz="1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   Possibly world’s largest bioinformatics project</a:t>
            </a:r>
            <a:endParaRPr sz="1720"/>
          </a:p>
        </p:txBody>
      </p:sp>
      <p:sp>
        <p:nvSpPr>
          <p:cNvPr id="110" name="Google Shape;110;p26"/>
          <p:cNvSpPr txBox="1"/>
          <p:nvPr>
            <p:ph idx="4294967295" type="ctrTitle"/>
          </p:nvPr>
        </p:nvSpPr>
        <p:spPr>
          <a:xfrm>
            <a:off x="429725" y="553969"/>
            <a:ext cx="85206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rgbClr val="20124D"/>
                </a:solidFill>
              </a:rPr>
              <a:t>What is Bioconductor ?</a:t>
            </a:r>
            <a:endParaRPr sz="6300">
              <a:solidFill>
                <a:srgbClr val="20124D"/>
              </a:solidFill>
            </a:endParaRPr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663" y="4042750"/>
            <a:ext cx="24765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/>
          <p:nvPr/>
        </p:nvSpPr>
        <p:spPr>
          <a:xfrm>
            <a:off x="5778175" y="1796488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Free code review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Package system 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Daily checks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Continuous integration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Version control 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Release &amp; devel branches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Six monthly release cycle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850" y="3093275"/>
            <a:ext cx="2706425" cy="11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671" y="3127800"/>
            <a:ext cx="1091229" cy="110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8250" y="3361000"/>
            <a:ext cx="526350" cy="6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895" y="3598072"/>
            <a:ext cx="562588" cy="6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300" y="1102500"/>
            <a:ext cx="3712525" cy="332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325" y="2273740"/>
            <a:ext cx="4302702" cy="2418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263" y="82900"/>
            <a:ext cx="24765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>
            <p:ph type="title"/>
          </p:nvPr>
        </p:nvSpPr>
        <p:spPr>
          <a:xfrm>
            <a:off x="311700" y="1537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Bioinformatics &amp; Genomics Software</a:t>
            </a:r>
            <a:endParaRPr sz="17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/>
              <a:t>&gt; 2,000 R Packages- world’s largest bioinformatics project</a:t>
            </a:r>
            <a:endParaRPr sz="1720"/>
          </a:p>
        </p:txBody>
      </p:sp>
      <p:cxnSp>
        <p:nvCxnSpPr>
          <p:cNvPr id="126" name="Google Shape;126;p27"/>
          <p:cNvCxnSpPr/>
          <p:nvPr/>
        </p:nvCxnSpPr>
        <p:spPr>
          <a:xfrm rot="10800000">
            <a:off x="1275150" y="2218200"/>
            <a:ext cx="648900" cy="6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7"/>
          <p:cNvCxnSpPr/>
          <p:nvPr/>
        </p:nvCxnSpPr>
        <p:spPr>
          <a:xfrm flipH="1">
            <a:off x="1473700" y="3046375"/>
            <a:ext cx="4116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7"/>
          <p:cNvCxnSpPr/>
          <p:nvPr/>
        </p:nvCxnSpPr>
        <p:spPr>
          <a:xfrm flipH="1">
            <a:off x="1507425" y="3138400"/>
            <a:ext cx="392400" cy="12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7"/>
          <p:cNvSpPr txBox="1"/>
          <p:nvPr/>
        </p:nvSpPr>
        <p:spPr>
          <a:xfrm>
            <a:off x="6199325" y="1646700"/>
            <a:ext cx="27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213</a:t>
            </a:r>
            <a:r>
              <a:rPr lang="en"/>
              <a:t> R packages for single cell</a:t>
            </a:r>
            <a:endParaRPr/>
          </a:p>
        </p:txBody>
      </p:sp>
      <p:cxnSp>
        <p:nvCxnSpPr>
          <p:cNvPr id="130" name="Google Shape;130;p27"/>
          <p:cNvCxnSpPr/>
          <p:nvPr/>
        </p:nvCxnSpPr>
        <p:spPr>
          <a:xfrm flipH="1">
            <a:off x="5661750" y="2068050"/>
            <a:ext cx="978300" cy="18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1" name="Google Shape;13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9224" y="942600"/>
            <a:ext cx="557500" cy="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2490" y="932500"/>
            <a:ext cx="648899" cy="45308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/>
        </p:nvSpPr>
        <p:spPr>
          <a:xfrm>
            <a:off x="8231875" y="964125"/>
            <a:ext cx="3000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Reticulate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Basilisk</a:t>
            </a:r>
            <a:endParaRPr sz="1000"/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151" y="1036075"/>
            <a:ext cx="1277000" cy="205665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/>
        </p:nvSpPr>
        <p:spPr>
          <a:xfrm>
            <a:off x="99600" y="8745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accent6"/>
                </a:highlight>
              </a:rPr>
              <a:t>Software (methods) packages</a:t>
            </a:r>
            <a:endParaRPr>
              <a:highlight>
                <a:schemeClr val="accent6"/>
              </a:highlight>
            </a:endParaRPr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375" y="3185530"/>
            <a:ext cx="1277000" cy="99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000" y="4156617"/>
            <a:ext cx="1277000" cy="94880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/>
        </p:nvSpPr>
        <p:spPr>
          <a:xfrm>
            <a:off x="99600" y="4045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accent6"/>
                </a:highlight>
              </a:rPr>
              <a:t>Experimental Data packages</a:t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99600" y="30205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accent6"/>
                </a:highlight>
              </a:rPr>
              <a:t>Annotation packages</a:t>
            </a:r>
            <a:endParaRPr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idx="4294967295" type="ctrTitle"/>
          </p:nvPr>
        </p:nvSpPr>
        <p:spPr>
          <a:xfrm>
            <a:off x="429725" y="553969"/>
            <a:ext cx="8520600" cy="10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>
                <a:solidFill>
                  <a:srgbClr val="20124D"/>
                </a:solidFill>
              </a:rPr>
              <a:t>What is Bioconductor ?</a:t>
            </a:r>
            <a:endParaRPr sz="6300">
              <a:solidFill>
                <a:srgbClr val="20124D"/>
              </a:solidFill>
            </a:endParaRPr>
          </a:p>
        </p:txBody>
      </p:sp>
      <p:sp>
        <p:nvSpPr>
          <p:cNvPr id="145" name="Google Shape;145;p28"/>
          <p:cNvSpPr txBox="1"/>
          <p:nvPr>
            <p:ph idx="4294967295" type="subTitle"/>
          </p:nvPr>
        </p:nvSpPr>
        <p:spPr>
          <a:xfrm>
            <a:off x="5367775" y="26980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u="sng">
                <a:solidFill>
                  <a:schemeClr val="hlink"/>
                </a:solidFill>
                <a:highlight>
                  <a:srgbClr val="F8F8F8"/>
                </a:highlight>
                <a:hlinkClick r:id="rId3"/>
              </a:rPr>
              <a:t>https://bit.ly/WhatisBioconductor</a:t>
            </a:r>
            <a:r>
              <a:rPr lang="en" sz="1043"/>
              <a:t> </a:t>
            </a:r>
            <a:endParaRPr sz="1043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43"/>
              <a:t>Available with Japanese subtitles</a:t>
            </a:r>
            <a:r>
              <a:rPr lang="en"/>
              <a:t> </a:t>
            </a:r>
            <a:endParaRPr/>
          </a:p>
        </p:txBody>
      </p:sp>
      <p:sp>
        <p:nvSpPr>
          <p:cNvPr id="146" name="Google Shape;146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796" y="2244475"/>
            <a:ext cx="4747930" cy="23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9099" y="2321478"/>
            <a:ext cx="1108823" cy="47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8789" y="3490597"/>
            <a:ext cx="2421035" cy="10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429" y="3888250"/>
            <a:ext cx="2429021" cy="1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63" y="1051175"/>
            <a:ext cx="3650886" cy="2722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950" y="2735825"/>
            <a:ext cx="1562349" cy="81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936" y="3904649"/>
            <a:ext cx="1145574" cy="114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4063" y="196675"/>
            <a:ext cx="24765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>
            <p:ph type="title"/>
          </p:nvPr>
        </p:nvSpPr>
        <p:spPr>
          <a:xfrm>
            <a:off x="83100" y="2675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is a worldwide Community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5691" y="2374632"/>
            <a:ext cx="1193292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8413" y="1173488"/>
            <a:ext cx="1787826" cy="11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31599" y="3954175"/>
            <a:ext cx="2034802" cy="11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130400" y="3031925"/>
            <a:ext cx="3836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&gt;970,000 distinct downloads in 2022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96256" y="4241963"/>
            <a:ext cx="917842" cy="5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3719825" y="4165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,013 members on Slack</a:t>
            </a:r>
            <a:endParaRPr/>
          </a:p>
        </p:txBody>
      </p:sp>
      <p:sp>
        <p:nvSpPr>
          <p:cNvPr id="166" name="Google Shape;166;p29"/>
          <p:cNvSpPr txBox="1"/>
          <p:nvPr/>
        </p:nvSpPr>
        <p:spPr>
          <a:xfrm>
            <a:off x="1001425" y="4328700"/>
            <a:ext cx="162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&gt;9,000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followers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5075" y="1374800"/>
            <a:ext cx="423800" cy="49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93800" y="1090000"/>
            <a:ext cx="423800" cy="490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01900" y="1920725"/>
            <a:ext cx="403000" cy="4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30858" y="1460200"/>
            <a:ext cx="485068" cy="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72688" y="1208012"/>
            <a:ext cx="2219008" cy="1199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/>
        </p:nvSpPr>
        <p:spPr>
          <a:xfrm>
            <a:off x="4280000" y="2463725"/>
            <a:ext cx="733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&gt;50,000 users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https://support.bioconductor.org/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237" y="1648890"/>
            <a:ext cx="6831094" cy="3152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30"/>
          <p:cNvGrpSpPr/>
          <p:nvPr/>
        </p:nvGrpSpPr>
        <p:grpSpPr>
          <a:xfrm>
            <a:off x="-219160" y="3663386"/>
            <a:ext cx="1597384" cy="1271536"/>
            <a:chOff x="-423352" y="1424610"/>
            <a:chExt cx="2352900" cy="1982438"/>
          </a:xfrm>
        </p:grpSpPr>
        <p:pic>
          <p:nvPicPr>
            <p:cNvPr id="179" name="Google Shape;179;p30"/>
            <p:cNvPicPr preferRelativeResize="0"/>
            <p:nvPr/>
          </p:nvPicPr>
          <p:blipFill rotWithShape="1">
            <a:blip r:embed="rId4">
              <a:alphaModFix/>
            </a:blip>
            <a:srcRect b="7612" l="0" r="0" t="6946"/>
            <a:stretch/>
          </p:blipFill>
          <p:spPr>
            <a:xfrm>
              <a:off x="-88126" y="1424610"/>
              <a:ext cx="1650300" cy="1828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0" name="Google Shape;180;p30"/>
            <p:cNvSpPr txBox="1"/>
            <p:nvPr/>
          </p:nvSpPr>
          <p:spPr>
            <a:xfrm>
              <a:off x="-423352" y="2962148"/>
              <a:ext cx="23529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C94C2"/>
                </a:buClr>
                <a:buSzPts val="800"/>
                <a:buFont typeface="Verdana"/>
                <a:buNone/>
              </a:pPr>
              <a:r>
                <a:rPr b="0" i="0" lang="en" sz="800" u="sng" cap="none" strike="noStrike">
                  <a:solidFill>
                    <a:srgbClr val="4C94C2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Yagoub A. I. Adam</a:t>
              </a:r>
              <a:endParaRPr b="0" i="0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Verdana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Covenant University, </a:t>
              </a:r>
              <a:endParaRPr sz="1100"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Verdana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Nigeria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30"/>
          <p:cNvGrpSpPr/>
          <p:nvPr/>
        </p:nvGrpSpPr>
        <p:grpSpPr>
          <a:xfrm>
            <a:off x="3873474" y="3759795"/>
            <a:ext cx="1978233" cy="1354699"/>
            <a:chOff x="4301872" y="3799034"/>
            <a:chExt cx="3447600" cy="2533569"/>
          </a:xfrm>
        </p:grpSpPr>
        <p:pic>
          <p:nvPicPr>
            <p:cNvPr id="182" name="Google Shape;182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65603" y="3799034"/>
              <a:ext cx="1785900" cy="1828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3" name="Google Shape;183;p30"/>
            <p:cNvSpPr txBox="1"/>
            <p:nvPr/>
          </p:nvSpPr>
          <p:spPr>
            <a:xfrm>
              <a:off x="4301872" y="5231903"/>
              <a:ext cx="3447600" cy="11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81C2"/>
                </a:buClr>
                <a:buSzPts val="800"/>
                <a:buFont typeface="Verdana"/>
                <a:buNone/>
              </a:pPr>
              <a:r>
                <a:rPr b="0" i="0" lang="en" sz="800" u="sng" cap="none" strike="noStrike">
                  <a:solidFill>
                    <a:srgbClr val="1A81C2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Matt Ritchie</a:t>
              </a:r>
              <a:endParaRPr b="0" i="0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Verdana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W</a:t>
              </a:r>
              <a:r>
                <a:rPr lang="en" sz="800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EHI</a:t>
              </a: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Australia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30"/>
          <p:cNvSpPr txBox="1"/>
          <p:nvPr/>
        </p:nvSpPr>
        <p:spPr>
          <a:xfrm>
            <a:off x="2088256" y="4606255"/>
            <a:ext cx="1764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81C2"/>
              </a:buClr>
              <a:buSzPts val="800"/>
              <a:buFont typeface="Verdana"/>
              <a:buNone/>
            </a:pP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Xueyi Dong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80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 WEHI</a:t>
            </a:r>
            <a:r>
              <a:rPr b="0" i="0" lang="en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Australia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7481975" y="1922065"/>
            <a:ext cx="1159604" cy="1595506"/>
            <a:chOff x="1127515" y="3173250"/>
            <a:chExt cx="2151000" cy="3108331"/>
          </a:xfrm>
        </p:grpSpPr>
        <p:pic>
          <p:nvPicPr>
            <p:cNvPr id="186" name="Google Shape;186;p30"/>
            <p:cNvPicPr preferRelativeResize="0"/>
            <p:nvPr/>
          </p:nvPicPr>
          <p:blipFill rotWithShape="1">
            <a:blip r:embed="rId9">
              <a:alphaModFix/>
            </a:blip>
            <a:srcRect b="27118" l="15787" r="15780" t="-1639"/>
            <a:stretch/>
          </p:blipFill>
          <p:spPr>
            <a:xfrm>
              <a:off x="1372150" y="3173250"/>
              <a:ext cx="1683000" cy="1828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87" name="Google Shape;187;p30"/>
            <p:cNvSpPr txBox="1"/>
            <p:nvPr/>
          </p:nvSpPr>
          <p:spPr>
            <a:xfrm>
              <a:off x="1127515" y="4740481"/>
              <a:ext cx="2151000" cy="154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81C2"/>
                </a:buClr>
                <a:buSzPts val="800"/>
                <a:buFont typeface="Verdana"/>
                <a:buNone/>
              </a:pPr>
              <a:r>
                <a:rPr b="0" i="0" lang="en" sz="800" u="sng" cap="none" strike="noStrike">
                  <a:solidFill>
                    <a:srgbClr val="1A81C2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  <a:hlinkClick r:id="rId1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Leonardo Collado-Torres</a:t>
              </a: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 </a:t>
              </a:r>
              <a:endParaRPr b="0" i="0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81C2"/>
                </a:buClr>
                <a:buSzPts val="800"/>
                <a:buFont typeface="Verdana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Lieber Institute for Brain</a:t>
              </a:r>
              <a:r>
                <a:rPr lang="en" sz="800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 </a:t>
              </a: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Development, USA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30"/>
          <p:cNvSpPr txBox="1"/>
          <p:nvPr/>
        </p:nvSpPr>
        <p:spPr>
          <a:xfrm>
            <a:off x="12" y="2852775"/>
            <a:ext cx="1159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Estefania </a:t>
            </a:r>
            <a:r>
              <a:rPr b="0" i="0" lang="en" sz="800" u="sng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Mancini</a:t>
            </a:r>
            <a:r>
              <a:rPr b="0" i="0" lang="en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Centre for Genomic Regulation, Spain</a:t>
            </a:r>
            <a:endParaRPr b="1" i="0" sz="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89" name="Google Shape;189;p30"/>
          <p:cNvGrpSpPr/>
          <p:nvPr/>
        </p:nvGrpSpPr>
        <p:grpSpPr>
          <a:xfrm>
            <a:off x="7650444" y="360275"/>
            <a:ext cx="1428507" cy="950401"/>
            <a:chOff x="5390263" y="3046716"/>
            <a:chExt cx="3068100" cy="1978353"/>
          </a:xfrm>
        </p:grpSpPr>
        <p:pic>
          <p:nvPicPr>
            <p:cNvPr id="190" name="Google Shape;190;p30"/>
            <p:cNvPicPr preferRelativeResize="0"/>
            <p:nvPr/>
          </p:nvPicPr>
          <p:blipFill rotWithShape="1">
            <a:blip r:embed="rId13">
              <a:alphaModFix/>
            </a:blip>
            <a:srcRect b="19530" l="-1397" r="-1387" t="0"/>
            <a:stretch/>
          </p:blipFill>
          <p:spPr>
            <a:xfrm>
              <a:off x="5817913" y="3046716"/>
              <a:ext cx="1669500" cy="1828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91" name="Google Shape;191;p30"/>
            <p:cNvSpPr txBox="1"/>
            <p:nvPr/>
          </p:nvSpPr>
          <p:spPr>
            <a:xfrm>
              <a:off x="5390263" y="4580169"/>
              <a:ext cx="30681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81C2"/>
                </a:buClr>
                <a:buSzPts val="800"/>
                <a:buFont typeface="Verdana"/>
                <a:buNone/>
              </a:pPr>
              <a:r>
                <a:rPr b="0" i="0" lang="en" sz="800" u="sng" cap="none" strike="noStrike">
                  <a:solidFill>
                    <a:srgbClr val="1A81C2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  <a:hlinkClick r:id="rId1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Aedin Culhane</a:t>
              </a: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, </a:t>
              </a:r>
              <a:r>
                <a:rPr lang="en" sz="800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Limerick, Ireland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30"/>
          <p:cNvSpPr txBox="1"/>
          <p:nvPr/>
        </p:nvSpPr>
        <p:spPr>
          <a:xfrm>
            <a:off x="6314077" y="4947991"/>
            <a:ext cx="29139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World map from </a:t>
            </a:r>
            <a:r>
              <a:rPr b="0" i="0" lang="en" sz="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https://commons.wikimedia.org/wiki/File:BlankMap-World-162E.svg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3" name="Google Shape;193;p30"/>
          <p:cNvGrpSpPr/>
          <p:nvPr/>
        </p:nvGrpSpPr>
        <p:grpSpPr>
          <a:xfrm>
            <a:off x="6543649" y="395263"/>
            <a:ext cx="1328761" cy="880420"/>
            <a:chOff x="-156498" y="0"/>
            <a:chExt cx="2622900" cy="1880838"/>
          </a:xfrm>
        </p:grpSpPr>
        <p:pic>
          <p:nvPicPr>
            <p:cNvPr id="194" name="Google Shape;194;p30"/>
            <p:cNvPicPr preferRelativeResize="0"/>
            <p:nvPr/>
          </p:nvPicPr>
          <p:blipFill rotWithShape="1">
            <a:blip r:embed="rId16">
              <a:alphaModFix/>
            </a:blip>
            <a:srcRect b="-7719" l="-3850" r="3849" t="7720"/>
            <a:stretch/>
          </p:blipFill>
          <p:spPr>
            <a:xfrm>
              <a:off x="211675" y="0"/>
              <a:ext cx="1828800" cy="1828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95" name="Google Shape;195;p30"/>
            <p:cNvSpPr txBox="1"/>
            <p:nvPr/>
          </p:nvSpPr>
          <p:spPr>
            <a:xfrm>
              <a:off x="-156498" y="1435938"/>
              <a:ext cx="26229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81C2"/>
                </a:buClr>
                <a:buSzPts val="800"/>
                <a:buFont typeface="Verdana"/>
                <a:buNone/>
              </a:pPr>
              <a:r>
                <a:rPr b="0" i="0" lang="en" sz="800" u="sng" cap="none" strike="noStrike">
                  <a:solidFill>
                    <a:srgbClr val="1A81C2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  <a:hlinkClick r:id="rId1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Lori Shepher</a:t>
              </a:r>
              <a:r>
                <a:rPr lang="en" sz="800" u="sng">
                  <a:solidFill>
                    <a:srgbClr val="1A81C2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  <a:hlinkClick r:id="rId18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</a:t>
              </a:r>
              <a:endParaRPr b="0" i="0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Verdana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Roswell Park Comprehensive Cancer Center, USA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6" name="Google Shape;196;p3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77716" y="3762511"/>
            <a:ext cx="316675" cy="2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371760" y="3729665"/>
            <a:ext cx="316675" cy="222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niela Cassol" id="198" name="Google Shape;198;p30"/>
          <p:cNvPicPr preferRelativeResize="0"/>
          <p:nvPr/>
        </p:nvPicPr>
        <p:blipFill rotWithShape="1">
          <a:blip r:embed="rId21">
            <a:alphaModFix/>
          </a:blip>
          <a:srcRect b="0" l="0" r="8071" t="0"/>
          <a:stretch/>
        </p:blipFill>
        <p:spPr>
          <a:xfrm>
            <a:off x="4383075" y="2092463"/>
            <a:ext cx="809400" cy="88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9" name="Google Shape;199;p30"/>
          <p:cNvSpPr/>
          <p:nvPr/>
        </p:nvSpPr>
        <p:spPr>
          <a:xfrm>
            <a:off x="4138075" y="2959238"/>
            <a:ext cx="1159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rgbClr val="0563C1"/>
                </a:solidFill>
                <a:latin typeface="Verdana"/>
                <a:ea typeface="Verdana"/>
                <a:cs typeface="Verdana"/>
                <a:sym typeface="Verdana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Daniela </a:t>
            </a:r>
            <a:r>
              <a:rPr b="0" i="0" lang="en" sz="800" u="sng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Cassol</a:t>
            </a:r>
            <a:endParaRPr b="0" i="0" sz="800" u="none" cap="none" strike="noStrike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Lawrence Berkeley </a:t>
            </a:r>
            <a:endParaRPr sz="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National Lab, </a:t>
            </a:r>
            <a:r>
              <a:rPr b="0" i="0" lang="en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149782" y="2241375"/>
            <a:ext cx="316675" cy="22230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5090195" y="3909967"/>
            <a:ext cx="14286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24"/>
              </a:rPr>
              <a:t>Nicole Ortogero</a:t>
            </a:r>
            <a:endParaRPr b="1" i="0" sz="800" u="none" cap="none" strike="noStrike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NanoString Technologies</a:t>
            </a:r>
            <a:r>
              <a:rPr b="0" i="0" lang="en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Seattle</a:t>
            </a:r>
            <a:r>
              <a:rPr b="0" i="0" lang="en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USA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stefania Mancini" id="202" name="Google Shape;202;p3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3875" y="2015875"/>
            <a:ext cx="809400" cy="8094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03" name="Google Shape;203;p30"/>
          <p:cNvGrpSpPr/>
          <p:nvPr/>
        </p:nvGrpSpPr>
        <p:grpSpPr>
          <a:xfrm>
            <a:off x="4234816" y="314352"/>
            <a:ext cx="1488581" cy="1514650"/>
            <a:chOff x="4165069" y="465648"/>
            <a:chExt cx="2352000" cy="2574621"/>
          </a:xfrm>
        </p:grpSpPr>
        <p:grpSp>
          <p:nvGrpSpPr>
            <p:cNvPr id="204" name="Google Shape;204;p30"/>
            <p:cNvGrpSpPr/>
            <p:nvPr/>
          </p:nvGrpSpPr>
          <p:grpSpPr>
            <a:xfrm>
              <a:off x="4165069" y="465648"/>
              <a:ext cx="2352000" cy="2574621"/>
              <a:chOff x="4165069" y="242628"/>
              <a:chExt cx="2352000" cy="2574621"/>
            </a:xfrm>
          </p:grpSpPr>
          <p:pic>
            <p:nvPicPr>
              <p:cNvPr id="205" name="Google Shape;205;p30"/>
              <p:cNvPicPr preferRelativeResize="0"/>
              <p:nvPr/>
            </p:nvPicPr>
            <p:blipFill rotWithShape="1">
              <a:blip r:embed="rId26">
                <a:alphaModFix/>
              </a:blip>
              <a:srcRect b="3103" l="0" r="0" t="7467"/>
              <a:stretch/>
            </p:blipFill>
            <p:spPr>
              <a:xfrm>
                <a:off x="4690284" y="242628"/>
                <a:ext cx="1416900" cy="16965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06" name="Google Shape;206;p30"/>
              <p:cNvSpPr txBox="1"/>
              <p:nvPr/>
            </p:nvSpPr>
            <p:spPr>
              <a:xfrm>
                <a:off x="4165069" y="1658949"/>
                <a:ext cx="2352000" cy="115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81C2"/>
                  </a:buClr>
                  <a:buSzPts val="800"/>
                  <a:buFont typeface="Verdana"/>
                  <a:buNone/>
                </a:pPr>
                <a:r>
                  <a:rPr b="0" i="0" lang="en" sz="800" u="sng" cap="none" strike="noStrike">
                    <a:solidFill>
                      <a:srgbClr val="1A81C2"/>
                    </a:solidFill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  <a:hlinkClick r:id="rId27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Kozo Nishida</a:t>
                </a:r>
                <a:endParaRPr b="0" i="0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800"/>
                  <a:buFont typeface="Verdana"/>
                  <a:buNone/>
                </a:pPr>
                <a:r>
                  <a:rPr lang="en" sz="800">
                    <a:solidFill>
                      <a:schemeClr val="dk1"/>
                    </a:solidFill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</a:rPr>
                  <a:t>TUAT</a:t>
                </a:r>
                <a:r>
                  <a:rPr b="0" i="0" lang="en" sz="800" u="none" cap="none" strike="noStrike">
                    <a:solidFill>
                      <a:schemeClr val="dk1"/>
                    </a:solidFill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</a:rPr>
                  <a:t>, Japan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30"/>
            <p:cNvGrpSpPr/>
            <p:nvPr/>
          </p:nvGrpSpPr>
          <p:grpSpPr>
            <a:xfrm>
              <a:off x="5929280" y="585960"/>
              <a:ext cx="465309" cy="307464"/>
              <a:chOff x="5929280" y="585960"/>
              <a:chExt cx="465309" cy="307464"/>
            </a:xfrm>
          </p:grpSpPr>
          <p:pic>
            <p:nvPicPr>
              <p:cNvPr id="208" name="Google Shape;208;p30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0" t="0"/>
              <a:stretch/>
            </p:blipFill>
            <p:spPr>
              <a:xfrm>
                <a:off x="5933921" y="585960"/>
                <a:ext cx="460668" cy="3071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9" name="Google Shape;209;p30"/>
              <p:cNvSpPr/>
              <p:nvPr/>
            </p:nvSpPr>
            <p:spPr>
              <a:xfrm>
                <a:off x="5929280" y="586224"/>
                <a:ext cx="463200" cy="307200"/>
              </a:xfrm>
              <a:prstGeom prst="rect">
                <a:avLst/>
              </a:prstGeom>
              <a:noFill/>
              <a:ln cap="flat" cmpd="sng" w="9525">
                <a:solidFill>
                  <a:schemeClr val="dk1">
                    <a:alpha val="63919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0" name="Google Shape;210;p30"/>
          <p:cNvSpPr txBox="1"/>
          <p:nvPr/>
        </p:nvSpPr>
        <p:spPr>
          <a:xfrm>
            <a:off x="67649" y="-98831"/>
            <a:ext cx="8030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b="1" i="0" lang="en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Bioconductor Community Advisory Board Members (2022)</a:t>
            </a:r>
            <a:endParaRPr b="1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30"/>
          <p:cNvGrpSpPr/>
          <p:nvPr/>
        </p:nvGrpSpPr>
        <p:grpSpPr>
          <a:xfrm>
            <a:off x="5659633" y="360197"/>
            <a:ext cx="1132099" cy="1232508"/>
            <a:chOff x="6163024" y="480270"/>
            <a:chExt cx="2005490" cy="2342726"/>
          </a:xfrm>
        </p:grpSpPr>
        <p:grpSp>
          <p:nvGrpSpPr>
            <p:cNvPr id="212" name="Google Shape;212;p30"/>
            <p:cNvGrpSpPr/>
            <p:nvPr/>
          </p:nvGrpSpPr>
          <p:grpSpPr>
            <a:xfrm>
              <a:off x="6163024" y="480270"/>
              <a:ext cx="2005490" cy="2342726"/>
              <a:chOff x="204096" y="3377583"/>
              <a:chExt cx="2189400" cy="2557841"/>
            </a:xfrm>
          </p:grpSpPr>
          <p:pic>
            <p:nvPicPr>
              <p:cNvPr id="213" name="Google Shape;213;p30"/>
              <p:cNvPicPr preferRelativeResize="0"/>
              <p:nvPr/>
            </p:nvPicPr>
            <p:blipFill rotWithShape="1">
              <a:blip r:embed="rId29">
                <a:alphaModFix/>
              </a:blip>
              <a:srcRect b="29098" l="0" r="0" t="0"/>
              <a:stretch/>
            </p:blipFill>
            <p:spPr>
              <a:xfrm>
                <a:off x="406959" y="3377583"/>
                <a:ext cx="1716900" cy="18288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14" name="Google Shape;214;p30"/>
              <p:cNvSpPr txBox="1"/>
              <p:nvPr/>
            </p:nvSpPr>
            <p:spPr>
              <a:xfrm>
                <a:off x="204096" y="5009024"/>
                <a:ext cx="2189400" cy="9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A81C2"/>
                  </a:buClr>
                  <a:buSzPts val="800"/>
                  <a:buFont typeface="Verdana"/>
                  <a:buNone/>
                </a:pPr>
                <a:r>
                  <a:rPr b="0" i="0" lang="en" sz="800" u="sng" cap="none" strike="noStrike">
                    <a:solidFill>
                      <a:srgbClr val="1A81C2"/>
                    </a:solidFill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  <a:hlinkClick r:id="rId30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Susan Holmes</a:t>
                </a:r>
                <a:r>
                  <a:rPr b="0" i="0" lang="en" sz="800" u="none" cap="none" strike="noStrike">
                    <a:solidFill>
                      <a:schemeClr val="dk1"/>
                    </a:solidFill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</a:rPr>
                  <a:t> Stanford, USA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15" name="Google Shape;215;p3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599605" y="993577"/>
              <a:ext cx="420821" cy="3020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lag of Spain - Wikipedia" id="216" name="Google Shape;216;p3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983534" y="2013736"/>
            <a:ext cx="296802" cy="1978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g of Argentina | Britannica" id="217" name="Google Shape;217;p3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983381" y="2210642"/>
            <a:ext cx="293016" cy="183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30"/>
          <p:cNvGrpSpPr/>
          <p:nvPr/>
        </p:nvGrpSpPr>
        <p:grpSpPr>
          <a:xfrm>
            <a:off x="-2" y="414903"/>
            <a:ext cx="1132121" cy="1176437"/>
            <a:chOff x="-36493" y="625513"/>
            <a:chExt cx="1695300" cy="1960075"/>
          </a:xfrm>
        </p:grpSpPr>
        <p:pic>
          <p:nvPicPr>
            <p:cNvPr descr="Kevin Rue-Albrecht" id="219" name="Google Shape;219;p3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82775" y="625513"/>
              <a:ext cx="1388100" cy="1388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20" name="Google Shape;220;p30"/>
            <p:cNvSpPr/>
            <p:nvPr/>
          </p:nvSpPr>
          <p:spPr>
            <a:xfrm>
              <a:off x="-36493" y="1971488"/>
              <a:ext cx="1695300" cy="614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sng" cap="none" strike="noStrike">
                  <a:solidFill>
                    <a:srgbClr val="0563C1"/>
                  </a:solidFill>
                  <a:latin typeface="Verdana"/>
                  <a:ea typeface="Verdana"/>
                  <a:cs typeface="Verdana"/>
                  <a:sym typeface="Verdana"/>
                  <a:hlinkClick r:id="rId3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Kevin </a:t>
              </a:r>
              <a:r>
                <a:rPr b="0" i="0" lang="en" sz="800" u="sng" cap="none" strike="noStrike">
                  <a:solidFill>
                    <a:schemeClr val="accent1"/>
                  </a:solidFill>
                  <a:latin typeface="Verdana"/>
                  <a:ea typeface="Verdana"/>
                  <a:cs typeface="Verdana"/>
                  <a:sym typeface="Verdana"/>
                  <a:hlinkClick r:id="rId3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Rue-Albrecht</a:t>
              </a:r>
              <a:endParaRPr b="0" i="0" sz="8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University of Oxford, UK</a:t>
              </a:r>
              <a:endPara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United Kingdom UK Britain Flag 150 x 90cm | YourFlag" id="221" name="Google Shape;221;p3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-760677" y="-1929064"/>
            <a:ext cx="54864" cy="342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30"/>
          <p:cNvGrpSpPr/>
          <p:nvPr/>
        </p:nvGrpSpPr>
        <p:grpSpPr>
          <a:xfrm>
            <a:off x="1082325" y="394103"/>
            <a:ext cx="1001152" cy="1120662"/>
            <a:chOff x="1487622" y="495775"/>
            <a:chExt cx="1546180" cy="1884732"/>
          </a:xfrm>
        </p:grpSpPr>
        <p:pic>
          <p:nvPicPr>
            <p:cNvPr descr="Mike Smith" id="223" name="Google Shape;223;p30"/>
            <p:cNvPicPr preferRelativeResize="0"/>
            <p:nvPr/>
          </p:nvPicPr>
          <p:blipFill rotWithShape="1">
            <a:blip r:embed="rId38">
              <a:alphaModFix/>
            </a:blip>
            <a:srcRect b="3799" l="0" r="0" t="0"/>
            <a:stretch/>
          </p:blipFill>
          <p:spPr>
            <a:xfrm>
              <a:off x="1487622" y="495775"/>
              <a:ext cx="1501734" cy="1444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0"/>
            <p:cNvSpPr/>
            <p:nvPr/>
          </p:nvSpPr>
          <p:spPr>
            <a:xfrm>
              <a:off x="1687102" y="1940407"/>
              <a:ext cx="1346700" cy="440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sng" cap="none" strike="noStrike">
                  <a:solidFill>
                    <a:srgbClr val="0563C1"/>
                  </a:solidFill>
                  <a:latin typeface="Verdana"/>
                  <a:ea typeface="Verdana"/>
                  <a:cs typeface="Verdana"/>
                  <a:sym typeface="Verdana"/>
                  <a:hlinkClick r:id="rId39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Mike </a:t>
              </a:r>
              <a:r>
                <a:rPr b="0" i="0" lang="en" sz="800" u="sng" cap="none" strike="noStrike">
                  <a:solidFill>
                    <a:schemeClr val="accent1"/>
                  </a:solidFill>
                  <a:latin typeface="Verdana"/>
                  <a:ea typeface="Verdana"/>
                  <a:cs typeface="Verdana"/>
                  <a:sym typeface="Verdana"/>
                  <a:hlinkClick r:id="rId40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Smith</a:t>
              </a:r>
              <a:endParaRPr b="0" i="0" sz="8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EMBL, Germany</a:t>
              </a:r>
              <a:endPara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5" name="Google Shape;225;p3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2654293" y="572747"/>
              <a:ext cx="375341" cy="226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nited Kingdom UK Britain Flag 150 x 90cm | YourFlag" id="226" name="Google Shape;226;p3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2653883" y="801319"/>
              <a:ext cx="368196" cy="2301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30"/>
          <p:cNvSpPr txBox="1"/>
          <p:nvPr/>
        </p:nvSpPr>
        <p:spPr>
          <a:xfrm>
            <a:off x="2187275" y="1230063"/>
            <a:ext cx="12273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ts val="800"/>
              <a:buFont typeface="Verdana"/>
              <a:buNone/>
            </a:pPr>
            <a:r>
              <a:rPr lang="en" sz="80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42"/>
              </a:rPr>
              <a:t>Leo Lahti</a:t>
            </a:r>
            <a:endParaRPr b="0" i="0" sz="800" u="none" cap="none" strike="noStrike">
              <a:solidFill>
                <a:schemeClr val="accent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University Turku</a:t>
            </a:r>
            <a:r>
              <a:rPr b="0" i="0" lang="en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Finland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71547" y="3963594"/>
            <a:ext cx="316675" cy="222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of Ireland Irish National Flag 60 x 90cm | YourFlag" id="229" name="Google Shape;229;p3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8500601" y="628265"/>
            <a:ext cx="319807" cy="2004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30"/>
          <p:cNvCxnSpPr/>
          <p:nvPr/>
        </p:nvCxnSpPr>
        <p:spPr>
          <a:xfrm>
            <a:off x="939869" y="1829138"/>
            <a:ext cx="872100" cy="37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31" name="Google Shape;231;p30"/>
          <p:cNvCxnSpPr/>
          <p:nvPr/>
        </p:nvCxnSpPr>
        <p:spPr>
          <a:xfrm>
            <a:off x="1799988" y="1774574"/>
            <a:ext cx="153900" cy="46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32" name="Google Shape;232;p30"/>
          <p:cNvCxnSpPr/>
          <p:nvPr/>
        </p:nvCxnSpPr>
        <p:spPr>
          <a:xfrm flipH="1">
            <a:off x="2391750" y="1717775"/>
            <a:ext cx="352500" cy="27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33" name="Google Shape;233;p30"/>
          <p:cNvCxnSpPr/>
          <p:nvPr/>
        </p:nvCxnSpPr>
        <p:spPr>
          <a:xfrm flipH="1" rot="10800000">
            <a:off x="1143145" y="2434650"/>
            <a:ext cx="508800" cy="13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34" name="Google Shape;234;p30"/>
          <p:cNvCxnSpPr/>
          <p:nvPr/>
        </p:nvCxnSpPr>
        <p:spPr>
          <a:xfrm flipH="1" rot="10800000">
            <a:off x="791300" y="3134400"/>
            <a:ext cx="731100" cy="5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35" name="Google Shape;235;p30"/>
          <p:cNvCxnSpPr/>
          <p:nvPr/>
        </p:nvCxnSpPr>
        <p:spPr>
          <a:xfrm>
            <a:off x="3336539" y="4108724"/>
            <a:ext cx="887400" cy="6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36" name="Google Shape;236;p30"/>
          <p:cNvCxnSpPr/>
          <p:nvPr/>
        </p:nvCxnSpPr>
        <p:spPr>
          <a:xfrm flipH="1" rot="10800000">
            <a:off x="5164416" y="2363141"/>
            <a:ext cx="652800" cy="30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37" name="Google Shape;237;p30"/>
          <p:cNvCxnSpPr>
            <a:stCxn id="238" idx="0"/>
          </p:cNvCxnSpPr>
          <p:nvPr/>
        </p:nvCxnSpPr>
        <p:spPr>
          <a:xfrm flipH="1" rot="10800000">
            <a:off x="5750800" y="2335174"/>
            <a:ext cx="9000" cy="71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39" name="Google Shape;239;p30"/>
          <p:cNvCxnSpPr/>
          <p:nvPr/>
        </p:nvCxnSpPr>
        <p:spPr>
          <a:xfrm rot="10800000">
            <a:off x="4152338" y="4143975"/>
            <a:ext cx="237900" cy="14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40" name="Google Shape;240;p30"/>
          <p:cNvCxnSpPr/>
          <p:nvPr/>
        </p:nvCxnSpPr>
        <p:spPr>
          <a:xfrm flipH="1">
            <a:off x="4025875" y="1497825"/>
            <a:ext cx="897000" cy="104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41" name="Google Shape;241;p30"/>
          <p:cNvCxnSpPr/>
          <p:nvPr/>
        </p:nvCxnSpPr>
        <p:spPr>
          <a:xfrm flipH="1">
            <a:off x="5749850" y="1657475"/>
            <a:ext cx="441600" cy="802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42" name="Google Shape;242;p30"/>
          <p:cNvCxnSpPr/>
          <p:nvPr/>
        </p:nvCxnSpPr>
        <p:spPr>
          <a:xfrm flipH="1">
            <a:off x="7463500" y="1493225"/>
            <a:ext cx="694800" cy="673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43" name="Google Shape;243;p30"/>
          <p:cNvCxnSpPr/>
          <p:nvPr/>
        </p:nvCxnSpPr>
        <p:spPr>
          <a:xfrm rot="10800000">
            <a:off x="7151563" y="3820584"/>
            <a:ext cx="258900" cy="17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44" name="Google Shape;244;p30"/>
          <p:cNvCxnSpPr/>
          <p:nvPr/>
        </p:nvCxnSpPr>
        <p:spPr>
          <a:xfrm flipH="1">
            <a:off x="6579825" y="1700250"/>
            <a:ext cx="616800" cy="70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245" name="Google Shape;245;p30"/>
          <p:cNvCxnSpPr/>
          <p:nvPr/>
        </p:nvCxnSpPr>
        <p:spPr>
          <a:xfrm rot="10800000">
            <a:off x="6601063" y="2459980"/>
            <a:ext cx="80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246" name="Google Shape;246;p3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40682" y="641746"/>
            <a:ext cx="279742" cy="187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ted Kingdom UK Britain Flag 150 x 90cm | YourFlag" id="247" name="Google Shape;247;p30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43344" y="468756"/>
            <a:ext cx="276147" cy="172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stralian National Flag (fully Sewn) 1370 X 685mm" id="248" name="Google Shape;248;p30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4224575" y="4367612"/>
            <a:ext cx="374700" cy="210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of American National Flag USA 60 x 90cm | YourFlag" id="249" name="Google Shape;249;p3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148215" y="2065153"/>
            <a:ext cx="319808" cy="200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of American National Flag USA 60 x 90cm | YourFlag" id="250" name="Google Shape;250;p3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6445800" y="444376"/>
            <a:ext cx="258900" cy="162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of American National Flag USA 60 x 90cm | YourFlag" id="251" name="Google Shape;251;p3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517319" y="1827683"/>
            <a:ext cx="319808" cy="2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5410000" y="3054274"/>
            <a:ext cx="681600" cy="791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 of American National Flag USA 60 x 90cm | YourFlag" id="252" name="Google Shape;252;p3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7505321" y="426394"/>
            <a:ext cx="319808" cy="200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of American National Flag USA 60 x 90cm | YourFlag" id="253" name="Google Shape;253;p3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8497901" y="429950"/>
            <a:ext cx="319808" cy="200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g of Mexico - Wikipedia" id="254" name="Google Shape;254;p30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8517319" y="2028127"/>
            <a:ext cx="319275" cy="182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of American National Flag USA 60 x 90cm | YourFlag" id="255" name="Google Shape;255;p3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179621" y="3584526"/>
            <a:ext cx="319808" cy="2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 rotWithShape="1">
          <a:blip r:embed="rId48">
            <a:alphaModFix/>
          </a:blip>
          <a:srcRect b="12042" l="13936" r="12049" t="8937"/>
          <a:stretch/>
        </p:blipFill>
        <p:spPr>
          <a:xfrm>
            <a:off x="2321588" y="3666375"/>
            <a:ext cx="887400" cy="94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Australian National Flag (fully Sewn) 1370 X 685mm" id="257" name="Google Shape;257;p30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139828" y="4310224"/>
            <a:ext cx="363850" cy="20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 rotWithShape="1">
          <a:blip r:embed="rId49">
            <a:alphaModFix/>
          </a:blip>
          <a:srcRect b="-1306" l="3586" r="-8145" t="2316"/>
          <a:stretch/>
        </p:blipFill>
        <p:spPr>
          <a:xfrm>
            <a:off x="2314225" y="360200"/>
            <a:ext cx="970800" cy="95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123799" y="414877"/>
            <a:ext cx="363845" cy="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6191450" y="3459775"/>
            <a:ext cx="1067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51"/>
              </a:rPr>
              <a:t>Janani Ravi</a:t>
            </a:r>
            <a:r>
              <a:rPr lang="en" sz="7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 </a:t>
            </a:r>
            <a:endParaRPr sz="7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University of Colorado Anschutz Medical Campus, USA.</a:t>
            </a:r>
            <a:endParaRPr sz="1300"/>
          </a:p>
        </p:txBody>
      </p:sp>
      <p:pic>
        <p:nvPicPr>
          <p:cNvPr id="261" name="Google Shape;261;p30"/>
          <p:cNvPicPr preferRelativeResize="0"/>
          <p:nvPr/>
        </p:nvPicPr>
        <p:blipFill rotWithShape="1">
          <a:blip r:embed="rId52">
            <a:alphaModFix/>
          </a:blip>
          <a:srcRect b="32664" l="24373" r="25628" t="9541"/>
          <a:stretch/>
        </p:blipFill>
        <p:spPr>
          <a:xfrm>
            <a:off x="6281300" y="2515525"/>
            <a:ext cx="887400" cy="102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799999" y="2472275"/>
            <a:ext cx="751500" cy="88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1698310" y="3313400"/>
            <a:ext cx="115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1A81C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Hedia Tnani</a:t>
            </a:r>
            <a:r>
              <a:rPr lang="en" sz="850">
                <a:solidFill>
                  <a:srgbClr val="4472C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en" sz="8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CNAG, Spain.</a:t>
            </a:r>
            <a:endParaRPr/>
          </a:p>
        </p:txBody>
      </p:sp>
      <p:cxnSp>
        <p:nvCxnSpPr>
          <p:cNvPr id="264" name="Google Shape;264;p30"/>
          <p:cNvCxnSpPr>
            <a:endCxn id="262" idx="3"/>
          </p:cNvCxnSpPr>
          <p:nvPr/>
        </p:nvCxnSpPr>
        <p:spPr>
          <a:xfrm>
            <a:off x="1604054" y="2459429"/>
            <a:ext cx="306000" cy="76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descr="Flag of Spain - Wikipedia" id="265" name="Google Shape;265;p3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565125" y="2295525"/>
            <a:ext cx="352500" cy="30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" name="Google Shape;266;p30"/>
          <p:cNvGrpSpPr/>
          <p:nvPr/>
        </p:nvGrpSpPr>
        <p:grpSpPr>
          <a:xfrm>
            <a:off x="3411084" y="323315"/>
            <a:ext cx="1227149" cy="1024333"/>
            <a:chOff x="2693458" y="478894"/>
            <a:chExt cx="2269556" cy="1799917"/>
          </a:xfrm>
        </p:grpSpPr>
        <p:grpSp>
          <p:nvGrpSpPr>
            <p:cNvPr id="267" name="Google Shape;267;p30"/>
            <p:cNvGrpSpPr/>
            <p:nvPr/>
          </p:nvGrpSpPr>
          <p:grpSpPr>
            <a:xfrm>
              <a:off x="2693458" y="478894"/>
              <a:ext cx="2269556" cy="1799917"/>
              <a:chOff x="4889444" y="827862"/>
              <a:chExt cx="2566500" cy="2046523"/>
            </a:xfrm>
          </p:grpSpPr>
          <p:pic>
            <p:nvPicPr>
              <p:cNvPr id="268" name="Google Shape;268;p30"/>
              <p:cNvPicPr preferRelativeResize="0"/>
              <p:nvPr/>
            </p:nvPicPr>
            <p:blipFill rotWithShape="1">
              <a:blip r:embed="rId54">
                <a:alphaModFix/>
              </a:blip>
              <a:srcRect b="12324" l="8674" r="8715" t="10746"/>
              <a:stretch/>
            </p:blipFill>
            <p:spPr>
              <a:xfrm>
                <a:off x="5032860" y="827862"/>
                <a:ext cx="1894200" cy="18459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69" name="Google Shape;269;p30"/>
              <p:cNvSpPr txBox="1"/>
              <p:nvPr/>
            </p:nvSpPr>
            <p:spPr>
              <a:xfrm>
                <a:off x="4889444" y="2429485"/>
                <a:ext cx="2566500" cy="44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563C1"/>
                  </a:buClr>
                  <a:buSzPts val="800"/>
                  <a:buFont typeface="Verdana"/>
                  <a:buNone/>
                </a:pPr>
                <a:r>
                  <a:rPr b="0" i="0" lang="en" sz="800" u="sng" cap="none" strike="noStrike">
                    <a:solidFill>
                      <a:srgbClr val="0563C1"/>
                    </a:solidFill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  <a:hlinkClick r:id="rId55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Johannes </a:t>
                </a:r>
                <a:r>
                  <a:rPr b="0" i="0" lang="en" sz="800" u="sng" cap="none" strike="noStrike">
                    <a:solidFill>
                      <a:srgbClr val="4472C4"/>
                    </a:solidFill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  <a:hlinkClick r:id="rId56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Rainer</a:t>
                </a:r>
                <a:endParaRPr b="0" i="0" sz="800" u="none" cap="none" strike="noStrike">
                  <a:solidFill>
                    <a:srgbClr val="4472C4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Verdana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FFFFF"/>
                    </a:highlight>
                    <a:latin typeface="Verdana"/>
                    <a:ea typeface="Verdana"/>
                    <a:cs typeface="Verdana"/>
                    <a:sym typeface="Verdana"/>
                  </a:rPr>
                  <a:t>Eurac Research, Italy</a:t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70" name="Google Shape;270;p30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4240315" y="619913"/>
              <a:ext cx="365378" cy="2435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1" name="Google Shape;271;p30"/>
          <p:cNvCxnSpPr/>
          <p:nvPr/>
        </p:nvCxnSpPr>
        <p:spPr>
          <a:xfrm flipH="1">
            <a:off x="1903475" y="1636075"/>
            <a:ext cx="19782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descr="Image of American National Flag USA 60 x 90cm | YourFlag" id="272" name="Google Shape;272;p30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7029748" y="2515601"/>
            <a:ext cx="319808" cy="20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2125037" y="4057951"/>
            <a:ext cx="374700" cy="25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59">
            <a:alphaModFix/>
          </a:blip>
          <a:srcRect b="17111" l="0" r="0" t="17203"/>
          <a:stretch/>
        </p:blipFill>
        <p:spPr>
          <a:xfrm>
            <a:off x="7021702" y="2723141"/>
            <a:ext cx="335900" cy="22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30"/>
          <p:cNvCxnSpPr>
            <a:stCxn id="261" idx="1"/>
          </p:cNvCxnSpPr>
          <p:nvPr/>
        </p:nvCxnSpPr>
        <p:spPr>
          <a:xfrm rot="10800000">
            <a:off x="6116957" y="2524179"/>
            <a:ext cx="294300" cy="14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276" name="Google Shape;276;p3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2548750" y="2584750"/>
            <a:ext cx="374702" cy="249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30"/>
          <p:cNvGrpSpPr/>
          <p:nvPr/>
        </p:nvGrpSpPr>
        <p:grpSpPr>
          <a:xfrm>
            <a:off x="7173841" y="3729663"/>
            <a:ext cx="1702244" cy="1026808"/>
            <a:chOff x="1388331" y="3325819"/>
            <a:chExt cx="3213600" cy="2003137"/>
          </a:xfrm>
        </p:grpSpPr>
        <p:pic>
          <p:nvPicPr>
            <p:cNvPr id="278" name="Google Shape;278;p30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1978250" y="3325819"/>
              <a:ext cx="1828800" cy="18288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79" name="Google Shape;279;p30"/>
            <p:cNvSpPr txBox="1"/>
            <p:nvPr/>
          </p:nvSpPr>
          <p:spPr>
            <a:xfrm>
              <a:off x="1388331" y="4884056"/>
              <a:ext cx="3213600" cy="44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81C2"/>
                </a:buClr>
                <a:buSzPts val="800"/>
                <a:buFont typeface="Verdana"/>
                <a:buNone/>
              </a:pPr>
              <a:r>
                <a:rPr b="0" i="0" lang="en" sz="800" u="sng" cap="none" strike="noStrike">
                  <a:solidFill>
                    <a:srgbClr val="1A81C2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  <a:hlinkClick r:id="rId62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Benilton Carvalho</a:t>
              </a:r>
              <a:endParaRPr b="0" i="0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Verdana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FFFFF"/>
                  </a:highlight>
                  <a:latin typeface="Verdana"/>
                  <a:ea typeface="Verdana"/>
                  <a:cs typeface="Verdana"/>
                  <a:sym typeface="Verdana"/>
                </a:rPr>
                <a:t>University of Campinas, Brazil</a:t>
              </a:r>
              <a:endParaRPr b="0" i="0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763" y="1426775"/>
            <a:ext cx="24765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Bioconductor and Python</a:t>
            </a:r>
            <a:endParaRPr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311700" y="1152475"/>
            <a:ext cx="456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Several </a:t>
            </a:r>
            <a:r>
              <a:rPr b="1" lang="en"/>
              <a:t>algorithms</a:t>
            </a:r>
            <a:r>
              <a:rPr lang="en"/>
              <a:t> written in Python are </a:t>
            </a:r>
            <a:r>
              <a:rPr lang="en" u="sng">
                <a:solidFill>
                  <a:schemeClr val="hlink"/>
                </a:solidFill>
                <a:hlinkClick r:id="rId4"/>
              </a:rPr>
              <a:t>accessible in Bioconductor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5"/>
              </a:rPr>
              <a:t>vice versa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Some Bioconductor interactive </a:t>
            </a:r>
            <a:r>
              <a:rPr b="1" lang="en"/>
              <a:t>teaching material</a:t>
            </a:r>
            <a:r>
              <a:rPr lang="en"/>
              <a:t> is </a:t>
            </a:r>
            <a:r>
              <a:rPr lang="en" u="sng">
                <a:solidFill>
                  <a:schemeClr val="hlink"/>
                </a:solidFill>
                <a:hlinkClick r:id="rId6"/>
              </a:rPr>
              <a:t>available in Jupyter notebooks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Researchers are increasingly </a:t>
            </a:r>
            <a:r>
              <a:rPr b="1" lang="en"/>
              <a:t>using both Bioconductor and Python</a:t>
            </a:r>
            <a:r>
              <a:rPr lang="en"/>
              <a:t> in analyses 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Bioconductor and Python have some </a:t>
            </a:r>
            <a:r>
              <a:rPr b="1" lang="en"/>
              <a:t>common community interests</a:t>
            </a:r>
            <a:r>
              <a:rPr lang="en"/>
              <a:t> e.g. increasing diversity and inclusion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0475" y="2845775"/>
            <a:ext cx="2289099" cy="7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/>
          <p:nvPr/>
        </p:nvSpPr>
        <p:spPr>
          <a:xfrm>
            <a:off x="6587675" y="2255800"/>
            <a:ext cx="238800" cy="437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 rot="10800000">
            <a:off x="6868575" y="2276700"/>
            <a:ext cx="238800" cy="437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5" name="Google Shape;2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Interested</a:t>
            </a:r>
            <a:r>
              <a:rPr lang="en"/>
              <a:t> to learn more</a:t>
            </a:r>
            <a:r>
              <a:rPr lang="en"/>
              <a:t>?</a:t>
            </a:r>
            <a:endParaRPr/>
          </a:p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311700" y="1152475"/>
            <a:ext cx="540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1790" lvl="0" marL="457200" rtl="0" algn="l">
              <a:spcBef>
                <a:spcPts val="0"/>
              </a:spcBef>
              <a:spcAft>
                <a:spcPts val="0"/>
              </a:spcAft>
              <a:buSzPts val="1940"/>
              <a:buFont typeface="Raleway"/>
              <a:buChar char="●"/>
            </a:pPr>
            <a:r>
              <a:rPr lang="en" sz="1940">
                <a:latin typeface="Raleway"/>
                <a:ea typeface="Raleway"/>
                <a:cs typeface="Raleway"/>
                <a:sym typeface="Raleway"/>
              </a:rPr>
              <a:t>Chat to me at this meetup! </a:t>
            </a:r>
            <a:endParaRPr sz="1940">
              <a:latin typeface="Raleway"/>
              <a:ea typeface="Raleway"/>
              <a:cs typeface="Raleway"/>
              <a:sym typeface="Raleway"/>
            </a:endParaRPr>
          </a:p>
          <a:p>
            <a:pPr indent="-351790" lvl="0" marL="457200" rtl="0" algn="l">
              <a:spcBef>
                <a:spcPts val="1000"/>
              </a:spcBef>
              <a:spcAft>
                <a:spcPts val="0"/>
              </a:spcAft>
              <a:buSzPts val="1940"/>
              <a:buFont typeface="Raleway"/>
              <a:buChar char="●"/>
            </a:pPr>
            <a:r>
              <a:rPr lang="en" sz="1940">
                <a:latin typeface="Raleway"/>
                <a:ea typeface="Raleway"/>
                <a:cs typeface="Raleway"/>
                <a:sym typeface="Raleway"/>
              </a:rPr>
              <a:t>Follow @Bioconductor on Twitter</a:t>
            </a:r>
            <a:endParaRPr sz="1940">
              <a:latin typeface="Raleway"/>
              <a:ea typeface="Raleway"/>
              <a:cs typeface="Raleway"/>
              <a:sym typeface="Raleway"/>
            </a:endParaRPr>
          </a:p>
          <a:p>
            <a:pPr indent="-351790" lvl="0" marL="457200" rtl="0" algn="l">
              <a:spcBef>
                <a:spcPts val="1000"/>
              </a:spcBef>
              <a:spcAft>
                <a:spcPts val="0"/>
              </a:spcAft>
              <a:buSzPts val="1940"/>
              <a:buFont typeface="Raleway"/>
              <a:buChar char="●"/>
            </a:pPr>
            <a:r>
              <a:rPr lang="en" sz="1940">
                <a:latin typeface="Raleway"/>
                <a:ea typeface="Raleway"/>
                <a:cs typeface="Raleway"/>
                <a:sym typeface="Raleway"/>
              </a:rPr>
              <a:t>Join Bioconductor Community on Slack </a:t>
            </a:r>
            <a:r>
              <a:rPr lang="en" sz="194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https://bioc-community.herokuapp.com/</a:t>
            </a:r>
            <a:endParaRPr sz="1940">
              <a:latin typeface="Raleway"/>
              <a:ea typeface="Raleway"/>
              <a:cs typeface="Raleway"/>
              <a:sym typeface="Raleway"/>
            </a:endParaRPr>
          </a:p>
          <a:p>
            <a:pPr indent="-351790" lvl="0" marL="457200" rtl="0" algn="l">
              <a:spcBef>
                <a:spcPts val="1000"/>
              </a:spcBef>
              <a:spcAft>
                <a:spcPts val="0"/>
              </a:spcAft>
              <a:buSzPts val="1940"/>
              <a:buFont typeface="Raleway"/>
              <a:buChar char="●"/>
            </a:pPr>
            <a:r>
              <a:rPr lang="en" sz="1940">
                <a:latin typeface="Raleway"/>
                <a:ea typeface="Raleway"/>
                <a:cs typeface="Raleway"/>
                <a:sym typeface="Raleway"/>
              </a:rPr>
              <a:t>These slides </a:t>
            </a:r>
            <a:r>
              <a:rPr lang="en" sz="194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https://bit.ly/bioc-oct18</a:t>
            </a:r>
            <a:endParaRPr sz="194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94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